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7" r:id="rId3"/>
    <p:sldId id="289" r:id="rId4"/>
    <p:sldId id="280" r:id="rId5"/>
    <p:sldId id="288" r:id="rId6"/>
    <p:sldId id="274" r:id="rId7"/>
    <p:sldId id="279" r:id="rId8"/>
    <p:sldId id="281" r:id="rId9"/>
    <p:sldId id="278" r:id="rId10"/>
    <p:sldId id="277" r:id="rId11"/>
    <p:sldId id="276" r:id="rId12"/>
    <p:sldId id="275" r:id="rId13"/>
    <p:sldId id="283" r:id="rId14"/>
    <p:sldId id="284" r:id="rId15"/>
    <p:sldId id="285" r:id="rId16"/>
    <p:sldId id="282" r:id="rId17"/>
    <p:sldId id="286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98" y="-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923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25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970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812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830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910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03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530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234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934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380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B202-DAD5-4C54-88DB-4F31C6C0D3B9}" type="datetimeFigureOut">
              <a:rPr lang="uk-UA" smtClean="0"/>
              <a:pPr/>
              <a:t>06.02.2017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221D-77F8-4131-8913-0B54123FD3C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77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i="1" smtClean="0"/>
              <a:t>Модуль 1</a:t>
            </a:r>
            <a:endParaRPr lang="uk-UA" sz="4800" i="1" smtClean="0"/>
          </a:p>
          <a:p>
            <a:pPr marL="0" indent="0" algn="ctr">
              <a:buNone/>
            </a:pPr>
            <a:r>
              <a:rPr lang="uk-UA" sz="6000" b="1" smtClean="0"/>
              <a:t>Індивідуалізація </a:t>
            </a:r>
            <a:r>
              <a:rPr lang="uk-UA" sz="6000" b="1"/>
              <a:t>покарання як принцип його призначення</a:t>
            </a:r>
            <a:br>
              <a:rPr lang="uk-UA" sz="6000" b="1"/>
            </a:br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sz="400" b="1">
                <a:solidFill>
                  <a:schemeClr val="accent2"/>
                </a:solidFill>
              </a:rPr>
              <a:t/>
            </a:r>
            <a:br>
              <a:rPr lang="uk-UA" sz="400" b="1">
                <a:solidFill>
                  <a:schemeClr val="accent2"/>
                </a:solidFill>
              </a:rPr>
            </a:br>
            <a:endParaRPr lang="uk-UA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3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uk-UA" sz="4500" b="1" smtClean="0"/>
          </a:p>
          <a:p>
            <a:pPr marL="0" indent="0" algn="ctr">
              <a:buNone/>
            </a:pPr>
            <a:r>
              <a:rPr lang="uk-UA" sz="5900" b="1" smtClean="0"/>
              <a:t>Стаття  9 Закону України </a:t>
            </a:r>
            <a:r>
              <a:rPr lang="uk-UA" sz="5900" b="1"/>
              <a:t>«Про </a:t>
            </a:r>
            <a:r>
              <a:rPr lang="uk-UA" sz="5900" b="1" smtClean="0"/>
              <a:t>пробацію»</a:t>
            </a:r>
            <a:endParaRPr lang="uk-UA" sz="5100" b="1" smtClean="0"/>
          </a:p>
          <a:p>
            <a:pPr marL="0" indent="0" algn="ctr">
              <a:buNone/>
            </a:pPr>
            <a:endParaRPr lang="uk-UA" sz="800" b="1" i="1" smtClean="0"/>
          </a:p>
          <a:p>
            <a:pPr marL="0" indent="0" algn="ctr">
              <a:buNone/>
            </a:pPr>
            <a:r>
              <a:rPr lang="uk-UA" sz="5100" b="1" i="1" smtClean="0"/>
              <a:t> Досудова доповідь </a:t>
            </a:r>
            <a:endParaRPr lang="uk-UA" sz="5100" b="1" smtClean="0"/>
          </a:p>
          <a:p>
            <a:pPr marL="0" indent="0" algn="just" fontAlgn="base">
              <a:buNone/>
            </a:pPr>
            <a:r>
              <a:rPr lang="uk-UA" sz="5100" b="1" smtClean="0"/>
              <a:t>Ч. 3.  Досудова </a:t>
            </a:r>
            <a:r>
              <a:rPr lang="uk-UA" sz="5100" b="1"/>
              <a:t>доповідь </a:t>
            </a:r>
            <a:r>
              <a:rPr lang="uk-UA" sz="5100"/>
              <a:t>про обвинуваченого повинна містити:</a:t>
            </a:r>
          </a:p>
          <a:p>
            <a:pPr fontAlgn="base">
              <a:buFont typeface="Wingdings" pitchFamily="2" charset="2"/>
              <a:buChar char="Ø"/>
            </a:pPr>
            <a:r>
              <a:rPr lang="uk-UA" sz="5100"/>
              <a:t>соціально-психологічну характеристику;</a:t>
            </a:r>
          </a:p>
          <a:p>
            <a:pPr fontAlgn="base">
              <a:buFont typeface="Wingdings" pitchFamily="2" charset="2"/>
              <a:buChar char="Ø"/>
            </a:pPr>
            <a:r>
              <a:rPr lang="uk-UA" sz="5100"/>
              <a:t>оцінку ризиків вчинення повторного кримінального правопорушення;</a:t>
            </a:r>
          </a:p>
          <a:p>
            <a:pPr fontAlgn="base">
              <a:buFont typeface="Wingdings" pitchFamily="2" charset="2"/>
              <a:buChar char="Ø"/>
            </a:pPr>
            <a:r>
              <a:rPr lang="uk-UA" sz="5100"/>
              <a:t>висновок про можливість виправлення без обмеження волі або позбавлення волі на певний строк.</a:t>
            </a:r>
          </a:p>
          <a:p>
            <a:pPr marL="0" indent="0" fontAlgn="base">
              <a:buNone/>
            </a:pPr>
            <a:endParaRPr lang="uk-UA" sz="1100" smtClean="0"/>
          </a:p>
          <a:p>
            <a:pPr marL="0" indent="0" algn="just" fontAlgn="base">
              <a:buNone/>
            </a:pPr>
            <a:r>
              <a:rPr lang="uk-UA" sz="5100" b="1" smtClean="0"/>
              <a:t>Ч. 4</a:t>
            </a:r>
            <a:r>
              <a:rPr lang="uk-UA" sz="5100" b="1"/>
              <a:t>. </a:t>
            </a:r>
            <a:r>
              <a:rPr lang="uk-UA" sz="5100"/>
              <a:t>Обвинуваченому надається можливість брати участь у підготовці досудової доповіді. Участь особи у підготовці досудової доповіді полягає у наданні персоналу органу пробації </a:t>
            </a:r>
            <a:r>
              <a:rPr lang="uk-UA" sz="5100" smtClean="0"/>
              <a:t>інформації</a:t>
            </a:r>
            <a:r>
              <a:rPr lang="uk-UA" sz="5100"/>
              <a:t>, необхідної для підготовки </a:t>
            </a:r>
            <a:r>
              <a:rPr lang="uk-UA" sz="5100" smtClean="0"/>
              <a:t>такої доповіді.</a:t>
            </a:r>
            <a:endParaRPr lang="uk-UA" sz="510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6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5900" b="1"/>
              <a:t>Пом'якшуючі </a:t>
            </a:r>
            <a:r>
              <a:rPr lang="uk-UA" sz="5900" b="1" smtClean="0"/>
              <a:t>обставини</a:t>
            </a:r>
          </a:p>
          <a:p>
            <a:pPr algn="just"/>
            <a:r>
              <a:rPr lang="uk-UA" sz="4600"/>
              <a:t>Сам по собі молодий вік не може бути визнаний </a:t>
            </a:r>
            <a:r>
              <a:rPr lang="uk-UA" sz="4600" smtClean="0"/>
              <a:t>пом</a:t>
            </a:r>
            <a:r>
              <a:rPr lang="en-US" sz="4600" smtClean="0"/>
              <a:t>’</a:t>
            </a:r>
            <a:r>
              <a:rPr lang="uk-UA" sz="4600" smtClean="0"/>
              <a:t>якшуючою обставиною. Але такою обставиною може </a:t>
            </a:r>
            <a:r>
              <a:rPr lang="uk-UA" sz="4600"/>
              <a:t>були </a:t>
            </a:r>
            <a:r>
              <a:rPr lang="uk-UA" sz="4600" smtClean="0"/>
              <a:t>визнана, зокрема, відсутність </a:t>
            </a:r>
            <a:r>
              <a:rPr lang="uk-UA" sz="4600"/>
              <a:t>життєвого </a:t>
            </a:r>
            <a:r>
              <a:rPr lang="uk-UA" sz="4600" smtClean="0"/>
              <a:t>досвіду.</a:t>
            </a:r>
            <a:endParaRPr lang="uk-UA" sz="4600"/>
          </a:p>
          <a:p>
            <a:pPr algn="just"/>
            <a:r>
              <a:rPr lang="uk-UA" sz="4600" smtClean="0"/>
              <a:t>Для неповнолітніх пом</a:t>
            </a:r>
            <a:r>
              <a:rPr lang="en-US" sz="4600" smtClean="0"/>
              <a:t>’</a:t>
            </a:r>
            <a:r>
              <a:rPr lang="uk-UA" sz="4600" smtClean="0"/>
              <a:t>якшуючими обставинами можуть бути визнані:  неналежні умови виховання, антисоціальна спрямованість поведінки батьків.</a:t>
            </a:r>
          </a:p>
          <a:p>
            <a:pPr algn="just"/>
            <a:r>
              <a:rPr lang="uk-UA" sz="4600" smtClean="0"/>
              <a:t>До пом</a:t>
            </a:r>
            <a:r>
              <a:rPr lang="en-US" sz="4600" smtClean="0"/>
              <a:t>’</a:t>
            </a:r>
            <a:r>
              <a:rPr lang="uk-UA" sz="4600" smtClean="0"/>
              <a:t>якшуючих обставин можна віднести:</a:t>
            </a:r>
          </a:p>
          <a:p>
            <a:pPr algn="just">
              <a:buFont typeface="Wingdings" pitchFamily="2" charset="2"/>
              <a:buChar char="ü"/>
            </a:pPr>
            <a:r>
              <a:rPr lang="uk-UA" sz="4600" smtClean="0"/>
              <a:t>наявність </a:t>
            </a:r>
            <a:r>
              <a:rPr lang="uk-UA" sz="4600"/>
              <a:t>членів сім</a:t>
            </a:r>
            <a:r>
              <a:rPr lang="en-US" sz="4600"/>
              <a:t>’</a:t>
            </a:r>
            <a:r>
              <a:rPr lang="uk-UA" sz="4600"/>
              <a:t>ї або інших осіб, які перебувають на </a:t>
            </a:r>
            <a:r>
              <a:rPr lang="uk-UA" sz="4600" smtClean="0"/>
              <a:t>    утриманні </a:t>
            </a:r>
            <a:r>
              <a:rPr lang="uk-UA" sz="4600"/>
              <a:t>або потребують </a:t>
            </a:r>
            <a:r>
              <a:rPr lang="uk-UA" sz="4600" smtClean="0"/>
              <a:t>підтримки;</a:t>
            </a:r>
            <a:endParaRPr lang="uk-UA" sz="4600"/>
          </a:p>
          <a:p>
            <a:pPr algn="just">
              <a:buFont typeface="Wingdings" pitchFamily="2" charset="2"/>
              <a:buChar char="ü"/>
            </a:pPr>
            <a:r>
              <a:rPr lang="uk-UA" sz="4600" smtClean="0"/>
              <a:t>здатність </a:t>
            </a:r>
            <a:r>
              <a:rPr lang="uk-UA" sz="4600"/>
              <a:t>особи підпадати під чужий </a:t>
            </a:r>
            <a:r>
              <a:rPr lang="uk-UA" sz="4600" smtClean="0"/>
              <a:t>вплив;</a:t>
            </a:r>
            <a:endParaRPr lang="uk-UA" sz="4600"/>
          </a:p>
          <a:p>
            <a:pPr algn="just">
              <a:buFont typeface="Wingdings" pitchFamily="2" charset="2"/>
              <a:buChar char="ü"/>
            </a:pPr>
            <a:r>
              <a:rPr lang="uk-UA" sz="4600" smtClean="0"/>
              <a:t>інші </a:t>
            </a:r>
            <a:r>
              <a:rPr lang="uk-UA" sz="4600"/>
              <a:t>психічні та психологічні </a:t>
            </a:r>
            <a:r>
              <a:rPr lang="uk-UA" sz="4600" smtClean="0"/>
              <a:t>особливості;</a:t>
            </a:r>
            <a:endParaRPr lang="uk-UA" sz="4600"/>
          </a:p>
          <a:p>
            <a:pPr algn="just">
              <a:buFont typeface="Wingdings" pitchFamily="2" charset="2"/>
              <a:buChar char="ü"/>
            </a:pPr>
            <a:r>
              <a:rPr lang="uk-UA" sz="4600" smtClean="0"/>
              <a:t>наявність </a:t>
            </a:r>
            <a:r>
              <a:rPr lang="uk-UA" sz="4600"/>
              <a:t>хвороб, які не підпадають під збіг </a:t>
            </a:r>
            <a:r>
              <a:rPr lang="uk-UA" sz="4600" smtClean="0"/>
              <a:t>обставин.</a:t>
            </a:r>
          </a:p>
          <a:p>
            <a:pPr algn="just"/>
            <a:r>
              <a:rPr lang="uk-UA" sz="4600" smtClean="0"/>
              <a:t>Публічне </a:t>
            </a:r>
            <a:r>
              <a:rPr lang="uk-UA" sz="4600"/>
              <a:t>вибачення як одна з обставин, що пом'якшує покарання, </a:t>
            </a:r>
            <a:r>
              <a:rPr lang="uk-UA" sz="4600" smtClean="0"/>
              <a:t>яка </a:t>
            </a:r>
            <a:r>
              <a:rPr lang="uk-UA" sz="4600"/>
              <a:t>не передбачена законом – співвідношення з дієвим каяттям</a:t>
            </a:r>
            <a:r>
              <a:rPr lang="uk-UA" sz="4600" smtClean="0"/>
              <a:t>.</a:t>
            </a:r>
            <a:endParaRPr lang="uk-UA" sz="4600" b="1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8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Обтяжуючі </a:t>
            </a:r>
            <a:r>
              <a:rPr lang="uk-UA" b="1" dirty="0" smtClean="0"/>
              <a:t>обставини </a:t>
            </a:r>
            <a:r>
              <a:rPr lang="uk-UA" i="1" smtClean="0"/>
              <a:t>(особливості </a:t>
            </a:r>
            <a:r>
              <a:rPr lang="uk-UA" i="1" dirty="0" smtClean="0"/>
              <a:t>врахування)</a:t>
            </a:r>
          </a:p>
          <a:p>
            <a:pPr algn="just"/>
            <a:r>
              <a:rPr lang="uk-UA" dirty="0"/>
              <a:t>Вчинення злочину у стані алкогольного сп’яніння не належить до ознак об’єктивної сторони порушення правил безпеки дорожнього руху та експлуатації транспорту, а тому суд правильно врахував цю ознаку як обтяжуючу при призначенні покарання.</a:t>
            </a:r>
          </a:p>
          <a:p>
            <a:pPr algn="just"/>
            <a:r>
              <a:rPr lang="uk-UA" i="1" dirty="0"/>
              <a:t>Постанова Верховного Суду України від 9 лютого 2012 р</a:t>
            </a:r>
            <a:r>
              <a:rPr lang="uk-UA" i="1" dirty="0" smtClean="0"/>
              <a:t>. (справа № 5-28кс 11).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6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600" b="1" dirty="0">
                <a:latin typeface="Calibri" pitchFamily="34" charset="0"/>
                <a:cs typeface="Calibri" pitchFamily="34" charset="0"/>
              </a:rPr>
              <a:t>Врахування повторності при призначенні </a:t>
            </a:r>
            <a:r>
              <a:rPr lang="uk-UA" sz="3600" b="1" dirty="0" smtClean="0">
                <a:latin typeface="Calibri" pitchFamily="34" charset="0"/>
                <a:cs typeface="Calibri" pitchFamily="34" charset="0"/>
              </a:rPr>
              <a:t>покарання</a:t>
            </a:r>
          </a:p>
          <a:p>
            <a:pPr marL="0" indent="0" algn="ctr">
              <a:buNone/>
            </a:pPr>
            <a:r>
              <a:rPr lang="uk-UA" sz="2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(постанова </a:t>
            </a:r>
            <a:r>
              <a:rPr lang="uk-UA" sz="28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ВСУ від </a:t>
            </a:r>
            <a:r>
              <a:rPr lang="uk-UA" sz="2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10 жовтня 2011 року, </a:t>
            </a:r>
            <a:endParaRPr lang="uk-UA" sz="280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справа </a:t>
            </a:r>
            <a:r>
              <a:rPr lang="uk-UA" sz="2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№ 5-17кс11)</a:t>
            </a:r>
          </a:p>
          <a:p>
            <a:pPr algn="just" hangingPunct="0"/>
            <a:r>
              <a:rPr lang="uk-UA" dirty="0"/>
              <a:t>Якщо диспозицією відповідної частини статті Особливої частини КК повторність не передбачена як кваліфікуюча ознака злочину, то вона (повторність) може враховуватись як обставина, що обтяжує </a:t>
            </a:r>
            <a:r>
              <a:rPr lang="uk-UA" dirty="0" smtClean="0"/>
              <a:t>покарання.</a:t>
            </a:r>
            <a:endParaRPr lang="uk-U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5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800" b="1" dirty="0"/>
              <a:t>У</a:t>
            </a:r>
            <a:r>
              <a:rPr lang="uk-UA" sz="3800" b="1" dirty="0" smtClean="0"/>
              <a:t>рахування </a:t>
            </a:r>
            <a:r>
              <a:rPr lang="uk-UA" sz="3800" b="1" dirty="0"/>
              <a:t>суддею позиції </a:t>
            </a:r>
            <a:r>
              <a:rPr lang="uk-UA" sz="3800" b="1" dirty="0" smtClean="0"/>
              <a:t>потерпілого</a:t>
            </a:r>
          </a:p>
          <a:p>
            <a:pPr algn="just"/>
            <a:r>
              <a:rPr lang="uk-UA" sz="3600" dirty="0"/>
              <a:t>Надання суттєвої матеріальної підтримки потерпілому як обставина, яка має </a:t>
            </a:r>
            <a:r>
              <a:rPr lang="uk-UA" sz="3600" dirty="0" smtClean="0"/>
              <a:t>враховуватися судом.</a:t>
            </a:r>
            <a:endParaRPr lang="uk-UA" sz="3600" dirty="0"/>
          </a:p>
          <a:p>
            <a:pPr algn="just"/>
            <a:r>
              <a:rPr lang="uk-UA" sz="3600" dirty="0" smtClean="0"/>
              <a:t>У разі врахування судом позиції </a:t>
            </a:r>
            <a:r>
              <a:rPr lang="uk-UA" sz="3600" dirty="0"/>
              <a:t>потерпілого щодо виду і розміру покарання </a:t>
            </a:r>
            <a:r>
              <a:rPr lang="uk-UA" sz="3600" dirty="0" smtClean="0"/>
              <a:t>це має </a:t>
            </a:r>
            <a:r>
              <a:rPr lang="uk-UA" sz="3600" dirty="0"/>
              <a:t>бути </a:t>
            </a:r>
            <a:r>
              <a:rPr lang="uk-UA" sz="3600" dirty="0" smtClean="0"/>
              <a:t>мотивовано у судовому рішенні.</a:t>
            </a:r>
            <a:endParaRPr lang="uk-UA" sz="3600" dirty="0"/>
          </a:p>
          <a:p>
            <a:pPr algn="just"/>
            <a:r>
              <a:rPr lang="uk-UA" sz="3600" dirty="0"/>
              <a:t>Емоціональна поведінка потерпілого </a:t>
            </a:r>
            <a:r>
              <a:rPr lang="uk-UA" sz="3600" dirty="0" smtClean="0"/>
              <a:t>не має впливати </a:t>
            </a:r>
            <a:r>
              <a:rPr lang="uk-UA" sz="3600" dirty="0"/>
              <a:t>на призначення </a:t>
            </a:r>
            <a:r>
              <a:rPr lang="uk-UA" sz="3600" dirty="0" smtClean="0"/>
              <a:t>покарання! </a:t>
            </a:r>
            <a:endParaRPr lang="uk-UA" sz="3600" dirty="0"/>
          </a:p>
          <a:p>
            <a:pPr marL="0" indent="0" algn="just">
              <a:buNone/>
            </a:pPr>
            <a:endParaRPr lang="uk-UA" sz="36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12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/>
              <a:t>Застосування </a:t>
            </a:r>
            <a:r>
              <a:rPr lang="uk-UA" b="1" dirty="0" smtClean="0"/>
              <a:t>ЄКПЛ та </a:t>
            </a:r>
            <a:r>
              <a:rPr lang="uk-UA" b="1" dirty="0"/>
              <a:t>практики ЄСПЛ </a:t>
            </a:r>
            <a:r>
              <a:rPr lang="uk-UA" b="1" dirty="0" smtClean="0"/>
              <a:t>при призначенні покарання</a:t>
            </a:r>
          </a:p>
          <a:p>
            <a:pPr marL="0" indent="0">
              <a:buNone/>
            </a:pPr>
            <a:r>
              <a:rPr lang="uk-UA" b="1" i="1" dirty="0"/>
              <a:t>В</a:t>
            </a:r>
            <a:r>
              <a:rPr lang="uk-UA" b="1" i="1" dirty="0" smtClean="0"/>
              <a:t>имоги щодо:</a:t>
            </a:r>
          </a:p>
          <a:p>
            <a:pPr algn="just"/>
            <a:r>
              <a:rPr lang="uk-UA" dirty="0" smtClean="0"/>
              <a:t>передбачуваності;</a:t>
            </a:r>
          </a:p>
          <a:p>
            <a:pPr algn="just"/>
            <a:r>
              <a:rPr lang="uk-UA" dirty="0"/>
              <a:t>з</a:t>
            </a:r>
            <a:r>
              <a:rPr lang="uk-UA" dirty="0" smtClean="0"/>
              <a:t>аконності;</a:t>
            </a:r>
          </a:p>
          <a:p>
            <a:r>
              <a:rPr lang="uk-UA" dirty="0"/>
              <a:t>чи був цей захід «необхідним у демократичному суспільстві» </a:t>
            </a:r>
            <a:r>
              <a:rPr lang="uk-UA" dirty="0" smtClean="0"/>
              <a:t>для досягнення легітимної </a:t>
            </a:r>
            <a:r>
              <a:rPr lang="uk-UA" dirty="0"/>
              <a:t>мети.</a:t>
            </a:r>
          </a:p>
          <a:p>
            <a:endParaRPr lang="uk-UA" b="1" i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4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600" b="1" dirty="0"/>
              <a:t>Застосування </a:t>
            </a:r>
            <a:r>
              <a:rPr lang="uk-UA" sz="3600" b="1" dirty="0" smtClean="0"/>
              <a:t>ЄКПЛ та </a:t>
            </a:r>
            <a:r>
              <a:rPr lang="uk-UA" sz="3600" b="1" dirty="0"/>
              <a:t>практики ЄСПЛ </a:t>
            </a:r>
            <a:r>
              <a:rPr lang="uk-UA" sz="3600" b="1" dirty="0" smtClean="0"/>
              <a:t>при призначенні покарання</a:t>
            </a:r>
          </a:p>
          <a:p>
            <a:pPr marL="0" indent="0">
              <a:buNone/>
            </a:pPr>
            <a:r>
              <a:rPr lang="uk-UA" b="1" i="1" dirty="0" smtClean="0"/>
              <a:t>Рішення ЄСПЛ «Швидка </a:t>
            </a:r>
            <a:r>
              <a:rPr lang="uk-UA" b="1" i="1" dirty="0"/>
              <a:t>проти </a:t>
            </a:r>
            <a:r>
              <a:rPr lang="uk-UA" b="1" i="1" dirty="0" smtClean="0"/>
              <a:t>України»</a:t>
            </a:r>
          </a:p>
          <a:p>
            <a:pPr marL="0" indent="0">
              <a:buNone/>
            </a:pPr>
            <a:r>
              <a:rPr lang="uk-UA" i="1" dirty="0" smtClean="0"/>
              <a:t>від 30.10.2014 р.:</a:t>
            </a:r>
            <a:endParaRPr lang="uk-UA" i="1" dirty="0"/>
          </a:p>
          <a:p>
            <a:pPr marL="0" indent="0" algn="just">
              <a:buNone/>
            </a:pPr>
            <a:r>
              <a:rPr lang="uk-UA" dirty="0" smtClean="0"/>
              <a:t> «Суд … </a:t>
            </a:r>
            <a:r>
              <a:rPr lang="uk-UA" dirty="0"/>
              <a:t>доходить висновку, що застосований до заявниці захід переслідував легітимну мету захисту громадського порядку та прав інших громадян. Залишається встановити, чи був цей захід «</a:t>
            </a:r>
            <a:r>
              <a:rPr lang="uk-UA" i="1" dirty="0"/>
              <a:t>необхідним у демократичному суспільстві</a:t>
            </a:r>
            <a:r>
              <a:rPr lang="uk-UA" dirty="0"/>
              <a:t>» для досягнення цієї </a:t>
            </a:r>
            <a:r>
              <a:rPr lang="uk-UA" dirty="0" smtClean="0"/>
              <a:t>мети».</a:t>
            </a:r>
            <a:endParaRPr lang="uk-UA" dirty="0"/>
          </a:p>
          <a:p>
            <a:pPr marL="0" indent="0">
              <a:buNone/>
            </a:pPr>
            <a:endParaRPr lang="uk-UA" b="1" i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4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uk-UA" sz="3300" b="1" dirty="0" smtClean="0"/>
              <a:t>Рішення ЄСПЛ «Швидка </a:t>
            </a:r>
            <a:r>
              <a:rPr lang="uk-UA" sz="3300" b="1" dirty="0"/>
              <a:t>проти </a:t>
            </a:r>
            <a:r>
              <a:rPr lang="uk-UA" sz="3300" b="1" dirty="0" smtClean="0"/>
              <a:t>України»:</a:t>
            </a:r>
          </a:p>
          <a:p>
            <a:pPr algn="just" fontAlgn="base"/>
            <a:r>
              <a:rPr lang="uk-UA" dirty="0" smtClean="0"/>
              <a:t>адміністративні </a:t>
            </a:r>
            <a:r>
              <a:rPr lang="uk-UA" dirty="0"/>
              <a:t>правопорушення (тобто незначні правопорушення за законодавством України) караються арештом лише у виключних </a:t>
            </a:r>
            <a:r>
              <a:rPr lang="uk-UA" dirty="0" smtClean="0"/>
              <a:t>випадках… Проте </a:t>
            </a:r>
            <a:r>
              <a:rPr lang="uk-UA" dirty="0"/>
              <a:t>національні суди застосували до заявниці, шістдесятитрирічної жінки без судимостей, найбільш суворе покарання за правопорушення, яке не призвело до жодного насильства або загрози. Вчиняючи так, суд посилався на </a:t>
            </a:r>
            <a:r>
              <a:rPr lang="uk-UA" b="1" dirty="0"/>
              <a:t>відмову заявниці визнавати свою провину</a:t>
            </a:r>
            <a:r>
              <a:rPr lang="uk-UA" dirty="0"/>
              <a:t>, таким чином накладаючи на неї стягнення за небажання змінити свої політичні погляди. </a:t>
            </a:r>
            <a:r>
              <a:rPr lang="uk-UA"/>
              <a:t>Суд не знаходить цьому жодного виправдання і </a:t>
            </a:r>
            <a:r>
              <a:rPr lang="uk-UA" b="1"/>
              <a:t>вважає захід непропорційним переслідуваній </a:t>
            </a:r>
            <a:r>
              <a:rPr lang="uk-UA" b="1" smtClean="0"/>
              <a:t> меті</a:t>
            </a:r>
            <a:r>
              <a:rPr lang="uk-UA"/>
              <a:t>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2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uk-UA" sz="5100" b="1"/>
              <a:t>Стаття </a:t>
            </a:r>
            <a:r>
              <a:rPr lang="uk-UA" sz="5100" b="1" smtClean="0"/>
              <a:t>65 КК.</a:t>
            </a:r>
            <a:r>
              <a:rPr lang="uk-UA" sz="5100"/>
              <a:t> </a:t>
            </a:r>
            <a:r>
              <a:rPr lang="uk-UA" sz="5100" i="1"/>
              <a:t>Загальні засади призначення покарання</a:t>
            </a:r>
          </a:p>
          <a:p>
            <a:pPr marL="0" indent="0" fontAlgn="base">
              <a:buNone/>
            </a:pPr>
            <a:r>
              <a:rPr lang="uk-UA" sz="4400" b="1" smtClean="0"/>
              <a:t>Ч. 1</a:t>
            </a:r>
            <a:r>
              <a:rPr lang="uk-UA" sz="4400" b="1"/>
              <a:t>.</a:t>
            </a:r>
            <a:r>
              <a:rPr lang="uk-UA" sz="4400"/>
              <a:t> Суд призначає покарання:</a:t>
            </a:r>
          </a:p>
          <a:p>
            <a:pPr fontAlgn="base"/>
            <a:r>
              <a:rPr lang="uk-UA" sz="4400"/>
              <a:t>1) у межах, установлених у санкції статті (санкції частини статті) </a:t>
            </a:r>
            <a:r>
              <a:rPr lang="uk-UA" sz="4400" smtClean="0"/>
              <a:t>Особливої частини</a:t>
            </a:r>
            <a:r>
              <a:rPr lang="uk-UA" sz="4400"/>
              <a:t> цього Кодексу, що передбачає відповідальність за вчинений злочин, за винятком випадків, передбачених </a:t>
            </a:r>
            <a:r>
              <a:rPr lang="uk-UA" sz="4400" smtClean="0"/>
              <a:t>частиною другою</a:t>
            </a:r>
            <a:r>
              <a:rPr lang="uk-UA" sz="4400"/>
              <a:t> статті 53 цього Кодексу;</a:t>
            </a:r>
          </a:p>
          <a:p>
            <a:pPr fontAlgn="base"/>
            <a:r>
              <a:rPr lang="uk-UA" sz="4400"/>
              <a:t>2) відповідно до положень </a:t>
            </a:r>
            <a:r>
              <a:rPr lang="uk-UA" sz="4400" smtClean="0"/>
              <a:t>Загальної частини</a:t>
            </a:r>
            <a:r>
              <a:rPr lang="uk-UA" sz="4400"/>
              <a:t> цього Кодексу;</a:t>
            </a:r>
          </a:p>
          <a:p>
            <a:pPr fontAlgn="base"/>
            <a:r>
              <a:rPr lang="uk-UA" sz="4400"/>
              <a:t>3) враховуючи ступінь тяжкості вчиненого злочину, особу винного та обставини, що пом'якшують та обтяжують покарання</a:t>
            </a:r>
            <a:r>
              <a:rPr lang="uk-UA" sz="4400" smtClean="0"/>
              <a:t>.</a:t>
            </a:r>
            <a:endParaRPr lang="uk-UA" sz="4400" b="1" smtClean="0"/>
          </a:p>
          <a:p>
            <a:pPr marL="0" indent="0">
              <a:buNone/>
            </a:pPr>
            <a:endParaRPr lang="uk-UA" sz="1000" b="1" smtClean="0"/>
          </a:p>
          <a:p>
            <a:pPr marL="0" indent="0" algn="just">
              <a:buNone/>
            </a:pPr>
            <a:r>
              <a:rPr lang="uk-UA" sz="4500" b="1" smtClean="0"/>
              <a:t>Стаття 370 КПК.</a:t>
            </a:r>
            <a:r>
              <a:rPr lang="uk-UA" sz="4500" smtClean="0"/>
              <a:t> </a:t>
            </a:r>
            <a:r>
              <a:rPr lang="uk-UA" sz="4500" i="1" smtClean="0"/>
              <a:t>Законність, обґрунтованість і вмотивованість судового рішення</a:t>
            </a:r>
          </a:p>
          <a:p>
            <a:pPr marL="0" indent="0">
              <a:buNone/>
            </a:pPr>
            <a:r>
              <a:rPr lang="uk-UA" sz="4400" b="1" smtClean="0"/>
              <a:t>Ч. 1. </a:t>
            </a:r>
            <a:r>
              <a:rPr lang="uk-UA" sz="4400" smtClean="0"/>
              <a:t>Судове </a:t>
            </a:r>
            <a:r>
              <a:rPr lang="uk-UA" sz="4400"/>
              <a:t>рішення повинно бути законним, обґрунтованим і вмотивованим.</a:t>
            </a:r>
          </a:p>
          <a:p>
            <a:pPr marL="0" indent="0" algn="ctr">
              <a:buNone/>
            </a:pPr>
            <a:endParaRPr lang="uk-UA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0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600" b="1" dirty="0" smtClean="0"/>
              <a:t>Постанова Пленуму Верховного Суду України               «Про практику призначення судами кримінального покарання» від 24 жовтня 2003 р. № 7  </a:t>
            </a:r>
          </a:p>
          <a:p>
            <a:pPr marL="0" indent="0" algn="ctr">
              <a:buNone/>
            </a:pPr>
            <a:r>
              <a:rPr lang="uk-UA" sz="2000" dirty="0" smtClean="0"/>
              <a:t>(Із змінами, внесеними згідно з постановами Пленуму Верховного Суду України № 18 від 10 грудня 2004 р., № 8 від 12 червня 2009 р. та № 11 від 6 листопада 2009 р.)</a:t>
            </a:r>
          </a:p>
          <a:p>
            <a:pPr marL="0" indent="0" algn="just">
              <a:buNone/>
            </a:pPr>
            <a:r>
              <a:rPr lang="uk-UA" sz="2400" b="1" dirty="0" smtClean="0"/>
              <a:t>1</a:t>
            </a:r>
            <a:r>
              <a:rPr lang="uk-UA" sz="2400" dirty="0" smtClean="0"/>
              <a:t>. Звернути увагу судів на те, що вони при призначенні покарання в кожному випадку і щодо кожного підсудного, який визнається винним у вчиненні злочину, мають суворо додержувати вимог ст. 65 КК стосовно загальних засад призначення покарання, оскільки саме через останні реалізуються </a:t>
            </a:r>
            <a:r>
              <a:rPr lang="uk-UA" sz="2400" b="1" dirty="0" smtClean="0"/>
              <a:t>принципи законності, справедливості, обґрунтованості та індивідуалізації покарання</a:t>
            </a:r>
            <a:r>
              <a:rPr lang="uk-UA" sz="2400" dirty="0" smtClean="0"/>
              <a:t>.</a:t>
            </a:r>
            <a:endParaRPr lang="uk-UA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1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smtClean="0"/>
          </a:p>
          <a:p>
            <a:pPr marL="0" indent="0" algn="ctr">
              <a:buNone/>
            </a:pPr>
            <a:r>
              <a:rPr lang="ru-RU" sz="4000" b="1" smtClean="0"/>
              <a:t>Індивідуалізація покарання -</a:t>
            </a:r>
          </a:p>
          <a:p>
            <a:pPr marL="0" indent="0" algn="just">
              <a:buNone/>
            </a:pPr>
            <a:r>
              <a:rPr lang="ru-RU" smtClean="0"/>
              <a:t>обов'язкове врахування </a:t>
            </a:r>
            <a:r>
              <a:rPr lang="ru-RU"/>
              <a:t>при призначенні покарання </a:t>
            </a:r>
            <a:r>
              <a:rPr lang="ru-RU" i="1"/>
              <a:t>індивідуальних особливостей конкретної </a:t>
            </a:r>
            <a:r>
              <a:rPr lang="ru-RU" i="1" smtClean="0"/>
              <a:t>справи </a:t>
            </a:r>
            <a:r>
              <a:rPr lang="uk-UA" smtClean="0"/>
              <a:t>і</a:t>
            </a:r>
            <a:r>
              <a:rPr lang="ru-RU" smtClean="0"/>
              <a:t>, </a:t>
            </a:r>
            <a:r>
              <a:rPr lang="ru-RU"/>
              <a:t>головним чином, </a:t>
            </a:r>
            <a:r>
              <a:rPr lang="ru-RU" i="1"/>
              <a:t>особи засудженого</a:t>
            </a:r>
            <a:r>
              <a:rPr lang="ru-RU"/>
              <a:t>. </a:t>
            </a:r>
            <a:endParaRPr lang="ru-RU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mtClean="0"/>
              <a:t>    </a:t>
            </a:r>
            <a:r>
              <a:rPr lang="uk-UA" sz="3600" b="1" smtClean="0"/>
              <a:t>Урахування:</a:t>
            </a:r>
            <a:endParaRPr lang="uk-UA" b="1" smtClean="0"/>
          </a:p>
          <a:p>
            <a:pPr algn="just"/>
            <a:r>
              <a:rPr lang="uk-UA" smtClean="0"/>
              <a:t>ступіню </a:t>
            </a:r>
            <a:r>
              <a:rPr lang="uk-UA"/>
              <a:t>тяжкості вчиненого </a:t>
            </a:r>
            <a:r>
              <a:rPr lang="uk-UA" smtClean="0"/>
              <a:t>злочину</a:t>
            </a:r>
            <a:r>
              <a:rPr lang="uk-UA"/>
              <a:t> </a:t>
            </a:r>
            <a:r>
              <a:rPr lang="uk-UA" i="1" smtClean="0"/>
              <a:t>(</a:t>
            </a:r>
            <a:r>
              <a:rPr lang="uk-UA" i="1"/>
              <a:t>ч. 1 </a:t>
            </a:r>
            <a:r>
              <a:rPr lang="uk-UA" i="1" smtClean="0"/>
              <a:t>ст. 12 КК - залежно </a:t>
            </a:r>
            <a:r>
              <a:rPr lang="uk-UA" i="1"/>
              <a:t>від ступеня тяжкості злочини поділяються на злочини невеликої тяжкості, середньої тяжкості, тяжкі та особливо </a:t>
            </a:r>
            <a:r>
              <a:rPr lang="uk-UA" i="1" smtClean="0"/>
              <a:t>тяжкі);</a:t>
            </a:r>
            <a:endParaRPr lang="uk-UA" i="1"/>
          </a:p>
          <a:p>
            <a:pPr algn="just"/>
            <a:r>
              <a:rPr lang="uk-UA" smtClean="0"/>
              <a:t>особи винного </a:t>
            </a:r>
            <a:r>
              <a:rPr lang="uk-UA" i="1" smtClean="0"/>
              <a:t>(індивідуалізація покарання)</a:t>
            </a:r>
            <a:r>
              <a:rPr lang="uk-UA" smtClean="0"/>
              <a:t>;</a:t>
            </a:r>
          </a:p>
          <a:p>
            <a:pPr algn="just"/>
            <a:r>
              <a:rPr lang="uk-UA" smtClean="0"/>
              <a:t>обставин, </a:t>
            </a:r>
            <a:r>
              <a:rPr lang="uk-UA"/>
              <a:t>що пом'якшують та обтяжують </a:t>
            </a:r>
            <a:r>
              <a:rPr lang="uk-UA" smtClean="0"/>
              <a:t>покарання </a:t>
            </a:r>
            <a:r>
              <a:rPr lang="uk-UA" i="1" smtClean="0"/>
              <a:t>(ст. 66, 67 КК).</a:t>
            </a:r>
            <a:endParaRPr lang="uk-UA" i="1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8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000" b="1"/>
              <a:t>Внутрішнє переконання </a:t>
            </a:r>
            <a:r>
              <a:rPr lang="uk-UA" sz="4000" b="1" smtClean="0"/>
              <a:t>судді -</a:t>
            </a:r>
            <a:endParaRPr lang="uk-UA" sz="4000" b="1"/>
          </a:p>
          <a:p>
            <a:pPr marL="0" indent="0" algn="just">
              <a:buNone/>
            </a:pPr>
            <a:r>
              <a:rPr lang="uk-UA" smtClean="0"/>
              <a:t>впевненість судді у </a:t>
            </a:r>
            <a:r>
              <a:rPr lang="uk-UA"/>
              <a:t>правильності </a:t>
            </a:r>
            <a:r>
              <a:rPr lang="uk-UA" smtClean="0"/>
              <a:t>висновків, </a:t>
            </a:r>
            <a:r>
              <a:rPr lang="uk-UA"/>
              <a:t>які складають основу судового </a:t>
            </a:r>
            <a:r>
              <a:rPr lang="uk-UA" smtClean="0"/>
              <a:t>рішення.</a:t>
            </a:r>
            <a:endParaRPr lang="uk-UA"/>
          </a:p>
          <a:p>
            <a:pPr algn="just"/>
            <a:r>
              <a:rPr lang="uk-UA"/>
              <a:t>В</a:t>
            </a:r>
            <a:r>
              <a:rPr lang="uk-UA" smtClean="0"/>
              <a:t>нутрішнє </a:t>
            </a:r>
            <a:r>
              <a:rPr lang="uk-UA"/>
              <a:t>переконання </a:t>
            </a:r>
            <a:r>
              <a:rPr lang="uk-UA" smtClean="0"/>
              <a:t>має базуватися </a:t>
            </a:r>
            <a:r>
              <a:rPr lang="uk-UA"/>
              <a:t>на </a:t>
            </a:r>
            <a:r>
              <a:rPr lang="uk-UA" smtClean="0"/>
              <a:t>безпосередньому, всебічному</a:t>
            </a:r>
            <a:r>
              <a:rPr lang="uk-UA"/>
              <a:t>, </a:t>
            </a:r>
            <a:r>
              <a:rPr lang="uk-UA" smtClean="0"/>
              <a:t>повному  та об'єктивному дослідженні </a:t>
            </a:r>
            <a:r>
              <a:rPr lang="uk-UA"/>
              <a:t>здобутих у кримінальному провадженні </a:t>
            </a:r>
            <a:r>
              <a:rPr lang="uk-UA" smtClean="0"/>
              <a:t>доказів.</a:t>
            </a:r>
            <a:endParaRPr lang="uk-UA"/>
          </a:p>
          <a:p>
            <a:pPr algn="just"/>
            <a:r>
              <a:rPr lang="uk-UA" smtClean="0"/>
              <a:t>Воно має бути поза </a:t>
            </a:r>
            <a:r>
              <a:rPr lang="uk-UA"/>
              <a:t>розумним </a:t>
            </a:r>
            <a:r>
              <a:rPr lang="uk-UA" smtClean="0"/>
              <a:t>сумнівом, що виключає обгрунтовані сумніви у правильності свого рішення.</a:t>
            </a:r>
            <a:endParaRPr lang="uk-UA"/>
          </a:p>
          <a:p>
            <a:pPr marL="0" indent="0">
              <a:buNone/>
            </a:pPr>
            <a:endParaRPr lang="uk-UA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1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/>
              <a:t>Цілі </a:t>
            </a:r>
            <a:r>
              <a:rPr lang="uk-UA" sz="4000" b="1" dirty="0" smtClean="0"/>
              <a:t>покарання (ст</a:t>
            </a:r>
            <a:r>
              <a:rPr lang="uk-UA" sz="4000" b="1" dirty="0"/>
              <a:t>. </a:t>
            </a:r>
            <a:r>
              <a:rPr lang="uk-UA" sz="4000" b="1" dirty="0" smtClean="0"/>
              <a:t>50 КК)</a:t>
            </a:r>
          </a:p>
          <a:p>
            <a:pPr marL="0" indent="0" fontAlgn="base">
              <a:buNone/>
            </a:pPr>
            <a:endParaRPr lang="uk-UA" sz="1200" b="1" dirty="0" smtClean="0"/>
          </a:p>
          <a:p>
            <a:pPr marL="0" indent="0" algn="just" fontAlgn="base">
              <a:buNone/>
            </a:pPr>
            <a:r>
              <a:rPr lang="uk-UA" b="1" dirty="0" smtClean="0"/>
              <a:t> Ч</a:t>
            </a:r>
            <a:r>
              <a:rPr lang="uk-UA" b="1" dirty="0"/>
              <a:t>. 2. </a:t>
            </a:r>
            <a:r>
              <a:rPr lang="uk-UA" dirty="0"/>
              <a:t>Покарання має на меті не тільки кару, а й виправлення засуджених, а також запобігання вчиненню нових злочинів як засудженими, так і іншими особами.</a:t>
            </a:r>
          </a:p>
          <a:p>
            <a:pPr marL="0" indent="0" algn="just" fontAlgn="base">
              <a:buNone/>
            </a:pPr>
            <a:r>
              <a:rPr lang="uk-UA" b="1" dirty="0"/>
              <a:t>Ч. 3. </a:t>
            </a:r>
            <a:r>
              <a:rPr lang="uk-UA" dirty="0"/>
              <a:t>Покарання не має на меті завдати фізичних страждань або принизити людську </a:t>
            </a:r>
            <a:r>
              <a:rPr lang="uk-UA" dirty="0" smtClean="0"/>
              <a:t>гідність.</a:t>
            </a:r>
            <a:endParaRPr lang="uk-UA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7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84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/>
              <a:t>Врахування особи </a:t>
            </a:r>
            <a:r>
              <a:rPr lang="uk-UA" sz="2800" b="1" smtClean="0"/>
              <a:t>обвинуваченого </a:t>
            </a:r>
            <a:r>
              <a:rPr lang="uk-UA" sz="2800" smtClean="0"/>
              <a:t>(історичні факти)</a:t>
            </a:r>
          </a:p>
          <a:p>
            <a:pPr marL="0" indent="0" algn="ctr">
              <a:buNone/>
            </a:pPr>
            <a:r>
              <a:rPr lang="ru-RU" sz="2200" b="1" i="1"/>
              <a:t>А.Ф. </a:t>
            </a:r>
            <a:r>
              <a:rPr lang="ru-RU" sz="2200" b="1" i="1" smtClean="0"/>
              <a:t>Коні, стаття </a:t>
            </a:r>
            <a:r>
              <a:rPr lang="ru-RU" sz="2200" b="1" i="1"/>
              <a:t>«Присяжные заседатели», </a:t>
            </a:r>
            <a:r>
              <a:rPr lang="ru-RU" sz="2200" b="1" i="1" smtClean="0"/>
              <a:t>1914 р.:</a:t>
            </a:r>
            <a:r>
              <a:rPr lang="ru-RU" sz="2200" smtClean="0"/>
              <a:t> </a:t>
            </a:r>
          </a:p>
          <a:p>
            <a:pPr marL="0" indent="0" algn="just">
              <a:buNone/>
            </a:pPr>
            <a:r>
              <a:rPr lang="ru-RU" sz="2000" smtClean="0"/>
              <a:t>«</a:t>
            </a:r>
            <a:r>
              <a:rPr lang="ru-RU" sz="2000"/>
              <a:t>Из всех «обстоятельств дела» самое важное, без сомнения, </a:t>
            </a:r>
            <a:r>
              <a:rPr lang="ru-RU" sz="2000" i="1"/>
              <a:t>личность подсудимого</a:t>
            </a:r>
            <a:r>
              <a:rPr lang="ru-RU" sz="2000"/>
              <a:t>, с его добрыми и дурными свойствами, с его бедствиями, нравственными страданиями, </a:t>
            </a:r>
            <a:r>
              <a:rPr lang="ru-RU" sz="2000" smtClean="0"/>
              <a:t>испытаниями... </a:t>
            </a:r>
          </a:p>
          <a:p>
            <a:pPr marL="0" indent="0" algn="just">
              <a:buNone/>
            </a:pPr>
            <a:r>
              <a:rPr lang="ru-RU" sz="2000" smtClean="0"/>
              <a:t>…Нет </a:t>
            </a:r>
            <a:r>
              <a:rPr lang="ru-RU" sz="2000"/>
              <a:t>сомнения, что сведения о поведении обвиняемого, его занятиях и образе жизни необходимы там, где обвинение строится исключительно на одних </a:t>
            </a:r>
            <a:r>
              <a:rPr lang="ru-RU" sz="2000" smtClean="0"/>
              <a:t>уликах…   судом </a:t>
            </a:r>
            <a:r>
              <a:rPr lang="ru-RU" sz="2000"/>
              <a:t>всегда судится не отдельный поступок подсудимого, но его личность, насколько она проявилась в известном противозаконном поступке. Ознакомление с личностью подсудимого в значительной степени </a:t>
            </a:r>
            <a:r>
              <a:rPr lang="ru-RU" sz="2000" b="1"/>
              <a:t>спасает от судебной ошибки</a:t>
            </a:r>
            <a:r>
              <a:rPr lang="ru-RU" sz="2000"/>
              <a:t>, которая одинаково возможна как в случаях осуждения только на основании сведений о дурном характере подсудимого, так и в случаях осуждения только на основании преступного факта, который может быть следствием несчастного и рокового стечения обстоятельств и против которого громко вопиет вся безупречная и чуждая злу прошлая жизнь подсудимого</a:t>
            </a:r>
            <a:r>
              <a:rPr lang="ru-RU" sz="2000" smtClean="0"/>
              <a:t>».</a:t>
            </a:r>
            <a:endParaRPr lang="uk-UA" sz="2000" b="1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6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/>
              <a:t>Отримання судом відомостей щодо особи </a:t>
            </a:r>
            <a:r>
              <a:rPr lang="uk-UA" sz="4400" b="1" dirty="0" smtClean="0"/>
              <a:t>обвинуваченого</a:t>
            </a:r>
          </a:p>
          <a:p>
            <a:pPr marL="0" indent="0">
              <a:buNone/>
            </a:pPr>
            <a:endParaRPr lang="uk-UA" sz="1400" dirty="0" smtClean="0"/>
          </a:p>
          <a:p>
            <a:r>
              <a:rPr lang="uk-UA" sz="4000" dirty="0" smtClean="0"/>
              <a:t>П. 4 ч. 1 ст</a:t>
            </a:r>
            <a:r>
              <a:rPr lang="uk-UA" sz="4000" dirty="0"/>
              <a:t>. 91 КПК</a:t>
            </a:r>
          </a:p>
          <a:p>
            <a:r>
              <a:rPr lang="uk-UA" sz="4000" dirty="0" smtClean="0"/>
              <a:t>П. 3-9 ч. 1 ст</a:t>
            </a:r>
            <a:r>
              <a:rPr lang="uk-UA" sz="4000" dirty="0"/>
              <a:t>. 178 КПК</a:t>
            </a:r>
          </a:p>
          <a:p>
            <a:r>
              <a:rPr lang="uk-UA" sz="4000" dirty="0" smtClean="0"/>
              <a:t>Ч. 3 ст</a:t>
            </a:r>
            <a:r>
              <a:rPr lang="uk-UA" sz="4000" dirty="0"/>
              <a:t>. 333 КПК</a:t>
            </a:r>
          </a:p>
          <a:p>
            <a:pPr marL="0" indent="0">
              <a:buNone/>
            </a:pPr>
            <a:endParaRPr lang="uk-UA" sz="40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81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935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Індивідуалізація покарання як принцип його призначення</dc:title>
  <dc:creator>Гуторова</dc:creator>
  <cp:lastModifiedBy>Шаповалова Ольга Анатоліївна</cp:lastModifiedBy>
  <cp:revision>38</cp:revision>
  <dcterms:created xsi:type="dcterms:W3CDTF">2015-04-09T06:50:25Z</dcterms:created>
  <dcterms:modified xsi:type="dcterms:W3CDTF">2017-02-06T13:21:06Z</dcterms:modified>
</cp:coreProperties>
</file>